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89608-560F-434C-B28C-79E3A30AEA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3E6B5-C3BB-416C-80B7-023441EA2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F9E12-C208-4C6F-BF38-F13F9DFC7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82456-66B8-4613-AA65-4FE9EF862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87B37-16A9-4CDF-A1C9-F851970C2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2BA38-5EBE-4734-812C-A5FE0FC27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16F67-9AFA-4E5E-B32B-73421B9B3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22DBC-94BB-46C6-9133-2199C8470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CD0B3-2440-4E40-8B52-1BAA4DD41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BBD3A-DB11-4518-9EB6-52E884F48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87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05BB8-1600-4154-BB12-2E8238076F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B65E5-5EC3-4423-B3D1-057481C89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DF647-4367-4677-A1BA-38FAB88CD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CC4CD-CC85-4253-911A-4FCD18D05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B18A6-8DFB-42B2-A2F2-223E596B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4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C5CDC-9EA5-4CF3-88BA-61864983F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B0F1A-2707-406D-B4CD-BC162CA4D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D3CFB-2DF8-4853-9E68-A4628950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EA104-768F-4B76-92E5-A907FF4FB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1B00F-44EE-4E7D-B11E-4F759B75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8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592EC-F0DF-47BE-9AF8-8BFDE34D9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B4788-BDBA-4216-AE17-A356EBA88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C37A6-2B2F-4DBD-8D0F-07210002B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8EEA5-E1D8-4FEC-BBB4-2C3573A2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7FD19-2D83-4C5D-9637-4C2DD15A9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56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DB07D-A967-4F2B-9DE1-F66242EFE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6F7B9-8EAD-4184-A5BC-B66A372D43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6A7D82-C4FE-4668-B4D2-EB92EA24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1A670-E68F-4273-BBBC-D1DA5DBC7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A2DBB-F5D0-4CAA-9AF4-F5D8EF2C1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D96160-CFB1-4F3D-89FE-68A0DCE7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1E084-D9E1-406D-94FB-3087B03F1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64897-4FF5-4BC4-8AAA-F248B803B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6F8B2C-EE30-4136-80D7-51721613D1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4DDD4-5E12-4656-BBBF-8BB701751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785F7E-BA5A-4ABD-B3C7-FE60FA123D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CE05B2-DE4E-4AE4-BC20-7D0DB1B8D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6D9DC4-993A-4D84-90FC-8FB0BA75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028A54-3F66-43A8-A125-60884D07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0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D866F-2345-449F-9188-C57C33279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F7D83-7F7B-4855-B9F5-18BB4F27D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B1F1BD-912B-4EE0-818B-3EBB875CD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71892-7361-4258-965A-E581B169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815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BA0DEF-0313-40B5-A9D4-D0F222E57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ADA0E7-97C8-437B-9BDB-B167EB876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BD9EF-B6B4-404F-BA16-2B598D32A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7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51107-888C-4381-A8EB-DFB0BBD8F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FCF1D-BC92-46B0-8B7B-1F8EAF6D0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7C980B-2901-4508-9A5B-8F334FDAD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6F3AD-7E63-4500-AC1B-B214661D7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F3BF3-1522-460A-AAF6-0A5B5B4C5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EE33D-8478-42BB-AF61-3A536935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2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168C1-9DA6-4861-AC3E-A6295CB18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FFC841-B275-44ED-93CC-85807F4754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E7AF0-25FC-4D7D-BAB8-EC2DE4B50F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9E4FE-5AEE-485C-BD8E-C79EF64BD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34CC53-8E2E-4BFB-B294-8CF4CD991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87C2E-A760-4E7E-9694-CACFBB98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7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88268F-B220-42F5-BE5B-61EEA4FDA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EC019-75F8-4DEA-8D23-6A500218F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28550-AA80-47EE-8185-47CEE5E7C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DDF3C-AC7D-40CB-ABEF-A21F59885103}" type="datetimeFigureOut">
              <a:rPr lang="en-US" smtClean="0"/>
              <a:t>4/12/21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451BE-24AE-449C-846E-CEF1047A7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F4F5C-3FB6-4462-899D-452DE61320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A5578-34C8-42EA-8222-3182C6ACF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7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71AFEB4-A4F9-48FD-9F94-7EFC2B4B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200" y="295275"/>
            <a:ext cx="3313113" cy="1285875"/>
          </a:xfrm>
          <a:prstGeom prst="rect">
            <a:avLst/>
          </a:prstGeom>
          <a:solidFill>
            <a:srgbClr val="00A3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Co-Morbid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Chronic Care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FFFF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using QuasaR™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368460-94C8-4AF4-9816-9FD020C003CF}"/>
              </a:ext>
            </a:extLst>
          </p:cNvPr>
          <p:cNvSpPr/>
          <p:nvPr/>
        </p:nvSpPr>
        <p:spPr>
          <a:xfrm>
            <a:off x="3714750" y="276225"/>
            <a:ext cx="431800" cy="431800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A0FF86-3D4C-4E16-8949-5D47BDFBDD4B}"/>
              </a:ext>
            </a:extLst>
          </p:cNvPr>
          <p:cNvSpPr/>
          <p:nvPr/>
        </p:nvSpPr>
        <p:spPr>
          <a:xfrm>
            <a:off x="4146550" y="708025"/>
            <a:ext cx="433388" cy="431800"/>
          </a:xfrm>
          <a:prstGeom prst="rect">
            <a:avLst/>
          </a:prstGeom>
          <a:solidFill>
            <a:srgbClr val="F759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IN"/>
          </a:p>
        </p:txBody>
      </p:sp>
      <p:pic>
        <p:nvPicPr>
          <p:cNvPr id="5" name="Picture 36">
            <a:extLst>
              <a:ext uri="{FF2B5EF4-FFF2-40B4-BE49-F238E27FC236}">
                <a16:creationId xmlns:a16="http://schemas.microsoft.com/office/drawing/2014/main" id="{A3467C99-86EC-410C-974B-A84D978E7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50" y="276225"/>
            <a:ext cx="2036763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196D05D-E977-4909-8380-87863F80CD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214412"/>
              </p:ext>
            </p:extLst>
          </p:nvPr>
        </p:nvGraphicFramePr>
        <p:xfrm>
          <a:off x="330200" y="1628800"/>
          <a:ext cx="11403014" cy="4145586"/>
        </p:xfrm>
        <a:graphic>
          <a:graphicData uri="http://schemas.openxmlformats.org/drawingml/2006/table">
            <a:tbl>
              <a:tblPr firstRow="1" bandRow="1">
                <a:solidFill>
                  <a:srgbClr val="FFCCCC"/>
                </a:solidFill>
                <a:tableStyleId>{F2DE63D5-997A-4646-A377-4702673A728D}</a:tableStyleId>
              </a:tblPr>
              <a:tblGrid>
                <a:gridCol w="1629002">
                  <a:extLst>
                    <a:ext uri="{9D8B030D-6E8A-4147-A177-3AD203B41FA5}">
                      <a16:colId xmlns:a16="http://schemas.microsoft.com/office/drawing/2014/main" val="3994344307"/>
                    </a:ext>
                  </a:extLst>
                </a:gridCol>
                <a:gridCol w="1629002">
                  <a:extLst>
                    <a:ext uri="{9D8B030D-6E8A-4147-A177-3AD203B41FA5}">
                      <a16:colId xmlns:a16="http://schemas.microsoft.com/office/drawing/2014/main" val="1675199128"/>
                    </a:ext>
                  </a:extLst>
                </a:gridCol>
                <a:gridCol w="1629002">
                  <a:extLst>
                    <a:ext uri="{9D8B030D-6E8A-4147-A177-3AD203B41FA5}">
                      <a16:colId xmlns:a16="http://schemas.microsoft.com/office/drawing/2014/main" val="3186163406"/>
                    </a:ext>
                  </a:extLst>
                </a:gridCol>
                <a:gridCol w="1629002">
                  <a:extLst>
                    <a:ext uri="{9D8B030D-6E8A-4147-A177-3AD203B41FA5}">
                      <a16:colId xmlns:a16="http://schemas.microsoft.com/office/drawing/2014/main" val="2057498324"/>
                    </a:ext>
                  </a:extLst>
                </a:gridCol>
                <a:gridCol w="1629002">
                  <a:extLst>
                    <a:ext uri="{9D8B030D-6E8A-4147-A177-3AD203B41FA5}">
                      <a16:colId xmlns:a16="http://schemas.microsoft.com/office/drawing/2014/main" val="2645746903"/>
                    </a:ext>
                  </a:extLst>
                </a:gridCol>
                <a:gridCol w="1629002">
                  <a:extLst>
                    <a:ext uri="{9D8B030D-6E8A-4147-A177-3AD203B41FA5}">
                      <a16:colId xmlns:a16="http://schemas.microsoft.com/office/drawing/2014/main" val="241878949"/>
                    </a:ext>
                  </a:extLst>
                </a:gridCol>
                <a:gridCol w="1629002">
                  <a:extLst>
                    <a:ext uri="{9D8B030D-6E8A-4147-A177-3AD203B41FA5}">
                      <a16:colId xmlns:a16="http://schemas.microsoft.com/office/drawing/2014/main" val="2210001704"/>
                    </a:ext>
                  </a:extLst>
                </a:gridCol>
              </a:tblGrid>
              <a:tr h="228734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en-US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91434" marR="91434" marT="45771" marB="4577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Cardiac </a:t>
                      </a:r>
                    </a:p>
                  </a:txBody>
                  <a:tcPr marL="91434" marR="91434" marT="45771" marB="4577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Hypertension</a:t>
                      </a:r>
                    </a:p>
                  </a:txBody>
                  <a:tcPr marL="91434" marR="91434" marT="45771" marB="4577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Respiratory</a:t>
                      </a:r>
                    </a:p>
                  </a:txBody>
                  <a:tcPr marL="91434" marR="91434" marT="45771" marB="4577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Maternity</a:t>
                      </a:r>
                    </a:p>
                  </a:txBody>
                  <a:tcPr marL="91434" marR="91434" marT="45771" marB="4577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Neurological</a:t>
                      </a:r>
                    </a:p>
                  </a:txBody>
                  <a:tcPr marL="91434" marR="91434" marT="45771" marB="45771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en-US" sz="12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Arthritis &amp; Obesity</a:t>
                      </a:r>
                    </a:p>
                  </a:txBody>
                  <a:tcPr marL="91434" marR="91434" marT="45771" marB="45771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263618"/>
                  </a:ext>
                </a:extLst>
              </a:tr>
              <a:tr h="36592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Conditions QuasaR™ can deliver Early Warning</a:t>
                      </a:r>
                    </a:p>
                  </a:txBody>
                  <a:tcPr marL="91434" marR="91434" marT="45771" marB="45771"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Atrial Fibrillation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Ischemic Heart Disease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Congestive Heart Failure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Postural Tachycardia Syndrome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Hypotension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Hypertension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Isolated Systolic Hypertension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Isolated Diastolic Hypertension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COPD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Asthma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Sleep Apnea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Ante-natal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Post-partum (up to 42 days)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Epilepsy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Alzheimer’s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Parkinson’s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Osteoarthritis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Obesity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55009375"/>
                  </a:ext>
                </a:extLst>
              </a:tr>
              <a:tr h="365925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b="1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Symptoms QuasaR™ can detect</a:t>
                      </a:r>
                    </a:p>
                  </a:txBody>
                  <a:tcPr marL="91434" marR="91434" marT="45771" marB="45771"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 Blood Pressure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Arrythmia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 Heart Rate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Low Heart Rate Variability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Low Blood Oxygen Saturation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Increase in HR with change in posture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 Blood Pressure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Shortness of breath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Irregular Heart Beat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Shortness of Breath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 Heart Rate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Low Heart Rate Variability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Low Blood Oxygen Saturation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Low blood oxygen saturation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High/Low temperature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High/Low Heart Rate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High/Low Blood Pressure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High/Low Respiratory Rate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Slowness of movement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Rigidity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Shaking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Difficulty in walking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Sleep Irregularity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Falls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Wandering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Seizures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Fatigue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Limited Motion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Fever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Sedentary lifestyle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Weight Gain/Loss*</a:t>
                      </a:r>
                    </a:p>
                  </a:txBody>
                  <a:tcPr marL="91434" marR="91434" marT="45771" marB="45771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89609873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9274E67F-D68B-456F-851E-8A1307410665}"/>
              </a:ext>
            </a:extLst>
          </p:cNvPr>
          <p:cNvSpPr/>
          <p:nvPr/>
        </p:nvSpPr>
        <p:spPr>
          <a:xfrm>
            <a:off x="9336360" y="1304151"/>
            <a:ext cx="252544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* Measured using external devices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084420-8A3E-4827-9BB5-F819BA4D9AA6}"/>
              </a:ext>
            </a:extLst>
          </p:cNvPr>
          <p:cNvSpPr txBox="1"/>
          <p:nvPr/>
        </p:nvSpPr>
        <p:spPr>
          <a:xfrm>
            <a:off x="330200" y="5822036"/>
            <a:ext cx="12538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Platform 2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Platform 3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Platform 4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8678EA19-C370-4C96-B80F-349846C0A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6561" y="5881754"/>
            <a:ext cx="3313113" cy="226329"/>
          </a:xfrm>
          <a:prstGeom prst="rect">
            <a:avLst/>
          </a:prstGeom>
          <a:solidFill>
            <a:srgbClr val="00A3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US" altLang="en-US" sz="2400" b="1" dirty="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BE178B27-5581-4599-AD22-6890EAE9F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6561" y="6150196"/>
            <a:ext cx="6545702" cy="226329"/>
          </a:xfrm>
          <a:prstGeom prst="rect">
            <a:avLst/>
          </a:prstGeom>
          <a:solidFill>
            <a:srgbClr val="00A3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US" altLang="en-US" sz="2400" b="1" dirty="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69A6B6A6-1ECE-466C-BD58-C4312C5A6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6561" y="6411045"/>
            <a:ext cx="9806652" cy="226329"/>
          </a:xfrm>
          <a:prstGeom prst="rect">
            <a:avLst/>
          </a:prstGeom>
          <a:solidFill>
            <a:srgbClr val="00A3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US" altLang="en-US" sz="2400" b="1" dirty="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4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F7AEAC99-ACC6-0945-B5FB-BFF5D1198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747345"/>
              </p:ext>
            </p:extLst>
          </p:nvPr>
        </p:nvGraphicFramePr>
        <p:xfrm>
          <a:off x="646176" y="1001161"/>
          <a:ext cx="10224000" cy="5212080"/>
        </p:xfrm>
        <a:graphic>
          <a:graphicData uri="http://schemas.openxmlformats.org/drawingml/2006/table">
            <a:tbl>
              <a:tblPr firstRow="1" bandRow="1"/>
              <a:tblGrid>
                <a:gridCol w="2556000">
                  <a:extLst>
                    <a:ext uri="{9D8B030D-6E8A-4147-A177-3AD203B41FA5}">
                      <a16:colId xmlns:a16="http://schemas.microsoft.com/office/drawing/2014/main" val="2848445018"/>
                    </a:ext>
                  </a:extLst>
                </a:gridCol>
                <a:gridCol w="2556000">
                  <a:extLst>
                    <a:ext uri="{9D8B030D-6E8A-4147-A177-3AD203B41FA5}">
                      <a16:colId xmlns:a16="http://schemas.microsoft.com/office/drawing/2014/main" val="1247254089"/>
                    </a:ext>
                  </a:extLst>
                </a:gridCol>
                <a:gridCol w="2556000">
                  <a:extLst>
                    <a:ext uri="{9D8B030D-6E8A-4147-A177-3AD203B41FA5}">
                      <a16:colId xmlns:a16="http://schemas.microsoft.com/office/drawing/2014/main" val="2372930399"/>
                    </a:ext>
                  </a:extLst>
                </a:gridCol>
                <a:gridCol w="2556000">
                  <a:extLst>
                    <a:ext uri="{9D8B030D-6E8A-4147-A177-3AD203B41FA5}">
                      <a16:colId xmlns:a16="http://schemas.microsoft.com/office/drawing/2014/main" val="210596670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US" sz="1800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2022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6626854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Hypertension</a:t>
                      </a: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800" b="0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</a:t>
                      </a:r>
                      <a:r>
                        <a:rPr lang="en-US" sz="1800" b="0" kern="1200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Hypertension, Hypotension, Isolated Systolic Hypertension, Isolated Diastolic Hypertension</a:t>
                      </a:r>
                      <a:r>
                        <a:rPr lang="en-US" sz="1800" b="0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HypertensionDetect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 </a:t>
                      </a:r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HypertensionPrevent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</a:t>
                      </a:r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956735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Cardiac</a:t>
                      </a:r>
                    </a:p>
                    <a:p>
                      <a:r>
                        <a:rPr lang="en-US" sz="1800" b="0" kern="1200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(Atrial Fibrillation, Stroke, Congestive Heart Failure)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CardiacDetect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 </a:t>
                      </a:r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CardiacPrevent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 </a:t>
                      </a:r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61159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Diabetes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DiabetesDetect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DiabetesPrevent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</a:t>
                      </a:r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1296739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Respiratory</a:t>
                      </a:r>
                    </a:p>
                    <a:p>
                      <a:r>
                        <a:rPr lang="en-US" sz="1800" b="0" kern="1200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(COPD &amp; Asthma)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RespDetect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RespPrevent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</a:t>
                      </a:r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72299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lang="en-US" sz="1800" b="1" dirty="0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Renal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RenalDetect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n>
                            <a:solidFill>
                              <a:schemeClr val="bg2"/>
                            </a:solidFill>
                          </a:ln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RenalPrevent</a:t>
                      </a:r>
                      <a:r>
                        <a:rPr lang="en-IE" sz="1800" b="1" i="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™</a:t>
                      </a:r>
                      <a:endParaRPr lang="en-US" sz="1800" b="1" dirty="0">
                        <a:ln>
                          <a:solidFill>
                            <a:schemeClr val="bg2"/>
                          </a:solidFill>
                        </a:ln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6938791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EFBE948-2D30-384E-ABC8-EAB41909DE32}"/>
              </a:ext>
            </a:extLst>
          </p:cNvPr>
          <p:cNvSpPr/>
          <p:nvPr/>
        </p:nvSpPr>
        <p:spPr>
          <a:xfrm>
            <a:off x="646176" y="184142"/>
            <a:ext cx="47852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n>
                  <a:solidFill>
                    <a:schemeClr val="bg2"/>
                  </a:solidFill>
                </a:ln>
                <a:highlight>
                  <a:srgbClr val="FF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Risk Indicator Based Early Detection Module</a:t>
            </a:r>
          </a:p>
          <a:p>
            <a:r>
              <a:rPr lang="en-US" b="1" dirty="0" err="1">
                <a:ln>
                  <a:solidFill>
                    <a:schemeClr val="bg2"/>
                  </a:solidFill>
                </a:ln>
                <a:highlight>
                  <a:srgbClr val="00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Digiceutical</a:t>
            </a:r>
            <a:r>
              <a:rPr lang="en-US" b="1" dirty="0">
                <a:ln>
                  <a:solidFill>
                    <a:schemeClr val="bg2"/>
                  </a:solidFill>
                </a:ln>
                <a:highlight>
                  <a:srgbClr val="00FF00"/>
                </a:highlight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Module for Prevention</a:t>
            </a:r>
            <a:endParaRPr lang="en-US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5592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231</Words>
  <Application>Microsoft Macintosh PowerPoint</Application>
  <PresentationFormat>Widescreen</PresentationFormat>
  <Paragraphs>87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Koushik Kumar Nundy</dc:creator>
  <cp:lastModifiedBy>K K Nundy</cp:lastModifiedBy>
  <cp:revision>141</cp:revision>
  <dcterms:created xsi:type="dcterms:W3CDTF">2020-07-18T14:45:50Z</dcterms:created>
  <dcterms:modified xsi:type="dcterms:W3CDTF">2021-04-12T02:31:26Z</dcterms:modified>
</cp:coreProperties>
</file>